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7"/>
  </p:notesMasterIdLst>
  <p:sldIdLst>
    <p:sldId id="256" r:id="rId2"/>
    <p:sldId id="275" r:id="rId3"/>
    <p:sldId id="274" r:id="rId4"/>
    <p:sldId id="276" r:id="rId5"/>
    <p:sldId id="277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9B05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 horzBarState="maximized">
    <p:restoredLeft sz="9611"/>
    <p:restoredTop sz="95833"/>
  </p:normalViewPr>
  <p:slideViewPr>
    <p:cSldViewPr snapToGrid="0" snapToObjects="1">
      <p:cViewPr varScale="1">
        <p:scale>
          <a:sx n="82" d="100"/>
          <a:sy n="82" d="100"/>
        </p:scale>
        <p:origin x="111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95" d="100"/>
          <a:sy n="95" d="100"/>
        </p:scale>
        <p:origin x="1960" y="20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9D22DC3-6CBA-7340-BB27-74A39931CBC5}" type="datetimeFigureOut">
              <a:rPr lang="en-US" smtClean="0"/>
              <a:t>6/21/2024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836AF83-FF57-BF42-BB8D-EC5E635DAB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47441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836AF83-FF57-BF42-BB8D-EC5E635DAB65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939288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836AF83-FF57-BF42-BB8D-EC5E635DAB65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448582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836AF83-FF57-BF42-BB8D-EC5E635DAB65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481356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14375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00790" y="4400550"/>
            <a:ext cx="5486400" cy="3600450"/>
          </a:xfrm>
        </p:spPr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836AF83-FF57-BF42-BB8D-EC5E635DAB65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193808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4038912"/>
          </a:xfrm>
        </p:spPr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836AF83-FF57-BF42-BB8D-EC5E635DAB65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18693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221909-E5AB-E644-AFAE-B7C652F173E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779D1D5-18F8-2F40-8068-F95FE37065C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8F0F11F-18F2-7848-8783-AC265B6C8E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23DB2F-EC56-5D4F-A54B-2454110F194C}" type="datetime1">
              <a:rPr lang="en-US" smtClean="0"/>
              <a:t>6/21/2024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02CE660-2916-8646-A900-906A7697D8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7ED1525-31A0-3642-ABF9-59313CA1CE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D3F90-24D6-3C48-955A-DE9A2370A1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59495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165B53-9164-3542-8E54-EDE4ADD7EC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8FD4FBC-0EF3-3B44-8075-376F4C08E2A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F32C89B-C52D-5F4C-A225-A6A3A946CD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9142C8-9F7F-6642-8900-F02E56D25BCC}" type="datetime1">
              <a:rPr lang="en-US" smtClean="0"/>
              <a:t>6/21/2024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DB595D4-8BDB-3348-A68D-C0B27C1557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70A15FF-446E-A747-B7EE-8FD5001A7E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D3F90-24D6-3C48-955A-DE9A2370A1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72260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8205911-B8C9-A04C-8AFA-3BC0130B147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C497E4B-AD41-5042-B499-37D94C53340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D5C9AD8-0E95-FE4F-86D5-F9AAA90AA5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084375-76F8-814F-9B15-C6F35D648DF0}" type="datetime1">
              <a:rPr lang="en-US" smtClean="0"/>
              <a:t>6/21/2024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ED38267-4C21-4748-9753-EAD6A6CBEC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88981D7-8AEA-EA4F-8631-7D13143C0F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D3F90-24D6-3C48-955A-DE9A2370A1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37889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53FABA-356F-0446-AF02-42CF1C5B0B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BFB837-B920-3C48-AEDD-0A7AA3B4697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8163040-DCFC-7049-B60A-04F79BD5C9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4CB4B0-E0E7-5741-89C6-FC103B703006}" type="datetime1">
              <a:rPr lang="en-US" smtClean="0"/>
              <a:t>6/21/2024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619219-06BB-424C-A1AF-12D15C65C0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1F148E0-7BA1-7C45-8BA3-C3CFB86BA8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D3F90-24D6-3C48-955A-DE9A2370A1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52679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69DCF8-D626-9E41-B5FC-5316579BA8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7F929A6-D61A-914C-B94D-4695608F76D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8DDCE3E-631B-1349-B4DC-4840D6081B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FFDE42-A33F-7C46-9840-5AF57934FC44}" type="datetime1">
              <a:rPr lang="en-US" smtClean="0"/>
              <a:t>6/21/2024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703DAA1-D113-9846-A5FD-D48CADFD61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B9A5658-AC0A-E34B-A5AF-09B20D1D47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D3F90-24D6-3C48-955A-DE9A2370A1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38836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66DD99-01A6-C944-8B76-C2A1B53404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7F9FF4-27CD-F04C-B05F-5B3499B28FB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0579105-BC4F-214D-BD95-4AE674FF0DA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09933AB-5D07-CD44-A0B3-771BE1B26D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9B9703-4BB7-3B4D-9DD3-E716B333C190}" type="datetime1">
              <a:rPr lang="en-US" smtClean="0"/>
              <a:t>6/21/2024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D133183-755F-2746-9AE6-3F5E479D22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6F05081-2E26-D746-B7A6-142B65F65E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D3F90-24D6-3C48-955A-DE9A2370A1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95164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165C6D-C115-F04D-8BA2-5AF25DE11D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F64DCEA-714A-8044-B63F-28090F255C6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6FA12EC-1B11-8245-8F7A-4CEC61EE87D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F87A481-F1A7-B84C-89E5-6FD8CD1BBCA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25EE9B2-A87E-A447-889C-9E0BEFDB882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F7881E5-51F9-C446-9D6A-5446057B7B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01AF4-D0BF-E04D-ADA6-2DECE9A5717C}" type="datetime1">
              <a:rPr lang="en-US" smtClean="0"/>
              <a:t>6/21/2024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D3721EC-C2CB-8E49-8553-B059F1115B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9C61052-64DA-9340-93C4-794826B437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D3F90-24D6-3C48-955A-DE9A2370A1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59514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5BCA18-4F12-1C4F-872A-88EDBDAF2A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3DCE6E6-1F29-EF47-AEA1-FBBCFEF8B3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B6B6D-6B9A-1A46-AB29-041B368E4F45}" type="datetime1">
              <a:rPr lang="en-US" smtClean="0"/>
              <a:t>6/21/2024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D554DE5-0F90-C34F-8F56-569E9CE430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1AB57E5-EB00-7C45-8226-5F0D0FF417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D3F90-24D6-3C48-955A-DE9A2370A1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12873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3F13A64-CCFC-0146-A4DE-6683AD6A45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75B5F7-326F-1C47-A444-72DCB9CCB68D}" type="datetime1">
              <a:rPr lang="en-US" smtClean="0"/>
              <a:t>6/21/2024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EA69235-3E37-2849-9C1C-1107E90B8F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57B6EB5-38C7-7A4F-B825-DE53621E07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D3F90-24D6-3C48-955A-DE9A2370A1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35825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145024-89AB-E54C-9FAE-B1DD0AEDEB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E68C24-23A1-5543-8618-564C808FB0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C3FB59F-F72A-1B4A-8DD1-D6DC9E5BAB5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1304230-B877-374D-A4F6-C59FC842F3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ACE52D-EC92-ED48-BA4A-3C6D72804FFD}" type="datetime1">
              <a:rPr lang="en-US" smtClean="0"/>
              <a:t>6/21/2024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D6992C4-6EAE-9249-A159-853C2D9E81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7472EC0-C6DF-6B46-B7CD-D217DA2B04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D3F90-24D6-3C48-955A-DE9A2370A1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70433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875ABD-985F-8C4F-93A2-C056817C43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06710BA-B824-4347-8612-CC250811553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75D7AC9-AE88-6F43-B64C-C37E697DE92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74D367D-3657-ED4D-AFCC-BEA3B2E79A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D41C28-82A1-2A4E-83EA-E8726645904F}" type="datetime1">
              <a:rPr lang="en-US" smtClean="0"/>
              <a:t>6/21/2024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8E99AD5-D3A4-6A42-882E-A3CD04F06B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68A028B-771A-1544-B58C-6A93674550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D3F90-24D6-3C48-955A-DE9A2370A1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81280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FE05B5F-065F-FF46-91DD-BC7E285DAE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72AD947-5F8E-EE41-A322-6BB5F506C4E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5159D71-9187-E242-8A81-0397F055361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F00216-0BC4-4646-9FB1-DD0DCD7A0902}" type="datetime1">
              <a:rPr lang="en-US" smtClean="0"/>
              <a:t>6/21/2024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7708373-22AA-E448-9862-40E6BFD4756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EA79916-7C6A-244B-B2DC-DCC7E6D703A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BD3F90-24D6-3C48-955A-DE9A2370A1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43823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tif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westernenergyboard.org/wp-content/uploads/Phase-1-Straw-Proposal.pdf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9D4EA7-38A4-F34B-A6E5-4A305E98E89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08689" y="1521754"/>
            <a:ext cx="9774621" cy="2387600"/>
          </a:xfrm>
        </p:spPr>
        <p:txBody>
          <a:bodyPr>
            <a:normAutofit fontScale="90000"/>
          </a:bodyPr>
          <a:lstStyle/>
          <a:p>
            <a:br>
              <a:rPr lang="en-US" b="1" dirty="0"/>
            </a:br>
            <a:r>
              <a:rPr lang="en-US" sz="5400" b="1" dirty="0">
                <a:solidFill>
                  <a:srgbClr val="01566D"/>
                </a:solidFill>
              </a:rPr>
              <a:t>Overview of Regional Transmission Organizations (RTOs)</a:t>
            </a:r>
            <a:endParaRPr lang="en-US" sz="51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589639D-B2A8-A248-820F-E091814B184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63424" y="4886426"/>
            <a:ext cx="9144000" cy="1121100"/>
          </a:xfrm>
        </p:spPr>
        <p:txBody>
          <a:bodyPr>
            <a:normAutofit fontScale="92500" lnSpcReduction="20000"/>
          </a:bodyPr>
          <a:lstStyle/>
          <a:p>
            <a:pPr algn="l"/>
            <a:r>
              <a:rPr lang="en-US" dirty="0"/>
              <a:t>Spencer Gray</a:t>
            </a:r>
          </a:p>
          <a:p>
            <a:pPr algn="l"/>
            <a:r>
              <a:rPr lang="en-US" i="1" dirty="0"/>
              <a:t>Executive Director</a:t>
            </a:r>
          </a:p>
          <a:p>
            <a:pPr algn="l"/>
            <a:r>
              <a:rPr lang="en-US" dirty="0"/>
              <a:t>Northwest &amp; Intermountain Power Producers Coalition (NIPPC)</a:t>
            </a:r>
          </a:p>
        </p:txBody>
      </p:sp>
      <p:sp>
        <p:nvSpPr>
          <p:cNvPr id="8" name="Rectangle 43">
            <a:extLst>
              <a:ext uri="{FF2B5EF4-FFF2-40B4-BE49-F238E27FC236}">
                <a16:creationId xmlns:a16="http://schemas.microsoft.com/office/drawing/2014/main" id="{80367DA0-D57F-B74F-9474-77F2BF3BE125}"/>
              </a:ext>
            </a:extLst>
          </p:cNvPr>
          <p:cNvSpPr/>
          <p:nvPr/>
        </p:nvSpPr>
        <p:spPr>
          <a:xfrm flipH="1">
            <a:off x="756272" y="4876800"/>
            <a:ext cx="107152" cy="1024609"/>
          </a:xfrm>
          <a:prstGeom prst="rect">
            <a:avLst/>
          </a:prstGeom>
          <a:solidFill>
            <a:srgbClr val="49B059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 sz="1800" b="0" spc="0">
                <a:latin typeface="+mj-lt"/>
                <a:ea typeface="+mj-ea"/>
                <a:cs typeface="+mj-cs"/>
                <a:sym typeface="Calibri"/>
              </a:defRPr>
            </a:pPr>
            <a:endParaRPr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50B8F28-40D5-3F49-8BFF-BBEFC10AC0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D3F90-24D6-3C48-955A-DE9A2370A13D}" type="slidenum">
              <a:rPr lang="en-US" sz="1400" smtClean="0"/>
              <a:pPr/>
              <a:t>1</a:t>
            </a:fld>
            <a:endParaRPr lang="en-US" sz="140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B75EB41-06A7-4C55-BB6D-2645B5EEA4D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85570" y="521321"/>
            <a:ext cx="1675264" cy="9956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44690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023080-F431-9044-B050-25786D103B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07884"/>
          </a:xfr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algn="ctr" hangingPunct="0">
              <a:lnSpc>
                <a:spcPct val="100000"/>
              </a:lnSpc>
              <a:spcBef>
                <a:spcPts val="0"/>
              </a:spcBef>
            </a:pPr>
            <a:r>
              <a:rPr lang="en-US" sz="4000" b="1" spc="210" dirty="0">
                <a:latin typeface="Calibri" panose="020F0502020204030204" pitchFamily="34" charset="0"/>
                <a:cs typeface="Calibri" panose="020F0502020204030204" pitchFamily="34" charset="0"/>
              </a:rPr>
              <a:t>What is an RTO?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16398C7A-6A8C-9340-BEC3-AD3967759D99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838200" y="1225445"/>
            <a:ext cx="11425393" cy="784573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indent="0" hangingPunc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3200" b="1" spc="210" dirty="0">
                <a:solidFill>
                  <a:srgbClr val="49B059"/>
                </a:solidFill>
                <a:latin typeface="Calibri" panose="020F0502020204030204" pitchFamily="34" charset="0"/>
                <a:ea typeface="Lato-Black"/>
                <a:cs typeface="Calibri" panose="020F0502020204030204" pitchFamily="34" charset="0"/>
                <a:sym typeface="Lato-Black"/>
              </a:rPr>
              <a:t>A non-profit </a:t>
            </a:r>
            <a:r>
              <a:rPr lang="en-US" sz="3200" b="1" u="sng" spc="210" dirty="0">
                <a:solidFill>
                  <a:srgbClr val="49B059"/>
                </a:solidFill>
                <a:latin typeface="Calibri" panose="020F0502020204030204" pitchFamily="34" charset="0"/>
                <a:ea typeface="Lato-Black"/>
                <a:cs typeface="Calibri" panose="020F0502020204030204" pitchFamily="34" charset="0"/>
                <a:sym typeface="Lato-Black"/>
              </a:rPr>
              <a:t>wholesale</a:t>
            </a:r>
            <a:r>
              <a:rPr lang="en-US" sz="3200" b="1" spc="210" dirty="0">
                <a:solidFill>
                  <a:srgbClr val="49B059"/>
                </a:solidFill>
                <a:latin typeface="Calibri" panose="020F0502020204030204" pitchFamily="34" charset="0"/>
                <a:ea typeface="Lato-Black"/>
                <a:cs typeface="Calibri" panose="020F0502020204030204" pitchFamily="34" charset="0"/>
                <a:sym typeface="Lato-Black"/>
              </a:rPr>
              <a:t> electricity market and transmission operator</a:t>
            </a:r>
          </a:p>
          <a:p>
            <a:pPr marL="0" indent="0" hangingPunct="0">
              <a:lnSpc>
                <a:spcPct val="100000"/>
              </a:lnSpc>
              <a:spcBef>
                <a:spcPts val="0"/>
              </a:spcBef>
              <a:buNone/>
            </a:pPr>
            <a:endParaRPr lang="en-US" sz="3200" b="1" spc="210" dirty="0">
              <a:solidFill>
                <a:schemeClr val="accent6">
                  <a:lumMod val="75000"/>
                </a:schemeClr>
              </a:solidFill>
              <a:latin typeface="Calibri" panose="020F0502020204030204" pitchFamily="34" charset="0"/>
              <a:ea typeface="Lato-Black"/>
              <a:cs typeface="Calibri" panose="020F0502020204030204" pitchFamily="34" charset="0"/>
              <a:sym typeface="Lato-Black"/>
            </a:endParaRPr>
          </a:p>
          <a:p>
            <a:pPr hangingPunct="0">
              <a:lnSpc>
                <a:spcPct val="100000"/>
              </a:lnSpc>
              <a:spcBef>
                <a:spcPts val="0"/>
              </a:spcBef>
            </a:pPr>
            <a:r>
              <a:rPr kumimoji="0" lang="en-US" sz="3200" b="1" i="0" u="none" strike="noStrike" cap="none" spc="210" normalizeH="0" baseline="0" dirty="0">
                <a:ln>
                  <a:noFill/>
                </a:ln>
                <a:effectLst/>
                <a:uFillTx/>
                <a:latin typeface="Calibri" panose="020F0502020204030204" pitchFamily="34" charset="0"/>
                <a:ea typeface="Lato-Black"/>
                <a:cs typeface="Calibri" panose="020F0502020204030204" pitchFamily="34" charset="0"/>
                <a:sym typeface="Lato-Black"/>
              </a:rPr>
              <a:t>  Authorized in 1996 by federal </a:t>
            </a:r>
            <a:r>
              <a:rPr lang="en-US" sz="3200" b="1" spc="210" dirty="0">
                <a:latin typeface="Calibri" panose="020F0502020204030204" pitchFamily="34" charset="0"/>
                <a:ea typeface="Lato-Black"/>
                <a:cs typeface="Calibri" panose="020F0502020204030204" pitchFamily="34" charset="0"/>
                <a:sym typeface="Lato-Black"/>
              </a:rPr>
              <a:t>energy regulators</a:t>
            </a:r>
          </a:p>
          <a:p>
            <a:pPr marL="457200" indent="-457200" hangingPunct="0"/>
            <a:r>
              <a:rPr lang="en-US" sz="3200" b="1" spc="210" dirty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ea typeface="Lato-Black"/>
                <a:cs typeface="Calibri" panose="020F0502020204030204" pitchFamily="34" charset="0"/>
                <a:sym typeface="Lato-Black"/>
              </a:rPr>
              <a:t>Today, manage </a:t>
            </a:r>
            <a:r>
              <a:rPr lang="en-US" sz="3200" b="1" u="sng" spc="210" dirty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ea typeface="Lato-Black"/>
                <a:cs typeface="Calibri" panose="020F0502020204030204" pitchFamily="34" charset="0"/>
                <a:sym typeface="Lato-Black"/>
              </a:rPr>
              <a:t>two-thirds</a:t>
            </a:r>
            <a:r>
              <a:rPr lang="en-US" sz="3200" b="1" spc="210" dirty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ea typeface="Lato-Black"/>
                <a:cs typeface="Calibri" panose="020F0502020204030204" pitchFamily="34" charset="0"/>
                <a:sym typeface="Lato-Black"/>
              </a:rPr>
              <a:t> of U.S. power sales</a:t>
            </a:r>
          </a:p>
          <a:p>
            <a:pPr marL="457200" indent="-457200" hangingPunct="0"/>
            <a:r>
              <a:rPr lang="en-US" sz="3200" b="1" spc="210" dirty="0">
                <a:latin typeface="Calibri" panose="020F0502020204030204" pitchFamily="34" charset="0"/>
                <a:ea typeface="Lato-Black"/>
                <a:cs typeface="Calibri" panose="020F0502020204030204" pitchFamily="34" charset="0"/>
                <a:sym typeface="Lato-Black"/>
              </a:rPr>
              <a:t>Key functions:</a:t>
            </a:r>
          </a:p>
          <a:p>
            <a:pPr marL="914400" lvl="1" indent="-457200" hangingPunct="0"/>
            <a:r>
              <a:rPr lang="en-US" sz="2800" b="1" spc="210" dirty="0">
                <a:latin typeface="Calibri" panose="020F0502020204030204" pitchFamily="34" charset="0"/>
                <a:ea typeface="Lato-Black"/>
                <a:cs typeface="Calibri" panose="020F0502020204030204" pitchFamily="34" charset="0"/>
                <a:sym typeface="Lato-Black"/>
              </a:rPr>
              <a:t>Ensure “non-discriminatory access” to the grid</a:t>
            </a:r>
          </a:p>
          <a:p>
            <a:pPr marL="914400" lvl="1" indent="-457200" hangingPunct="0"/>
            <a:r>
              <a:rPr lang="en-US" sz="2800" b="1" spc="210" dirty="0">
                <a:latin typeface="Calibri" panose="020F0502020204030204" pitchFamily="34" charset="0"/>
                <a:ea typeface="Lato-Black"/>
                <a:cs typeface="Calibri" panose="020F0502020204030204" pitchFamily="34" charset="0"/>
                <a:sym typeface="Lato-Black"/>
              </a:rPr>
              <a:t>Operate transmission networks owned by others</a:t>
            </a:r>
          </a:p>
          <a:p>
            <a:pPr marL="914400" lvl="1" indent="-457200" hangingPunct="0"/>
            <a:r>
              <a:rPr lang="en-US" sz="2800" b="1" spc="210" dirty="0">
                <a:latin typeface="Calibri" panose="020F0502020204030204" pitchFamily="34" charset="0"/>
                <a:ea typeface="Lato-Black"/>
                <a:cs typeface="Calibri" panose="020F0502020204030204" pitchFamily="34" charset="0"/>
                <a:sym typeface="Lato-Black"/>
              </a:rPr>
              <a:t>Operate auction-based markets for energy</a:t>
            </a:r>
          </a:p>
          <a:p>
            <a:pPr marL="914400" lvl="1" indent="-457200" hangingPunct="0"/>
            <a:r>
              <a:rPr lang="en-US" sz="2800" b="1" spc="210" dirty="0">
                <a:latin typeface="Calibri" panose="020F0502020204030204" pitchFamily="34" charset="0"/>
                <a:ea typeface="Lato-Black"/>
                <a:cs typeface="Calibri" panose="020F0502020204030204" pitchFamily="34" charset="0"/>
                <a:sym typeface="Lato-Black"/>
              </a:rPr>
              <a:t>Plan regional transmission and reliability needs</a:t>
            </a:r>
          </a:p>
          <a:p>
            <a:pPr marL="914400" lvl="1" indent="-457200" hangingPunct="0"/>
            <a:endParaRPr lang="en-US" sz="2800" b="1" spc="210" dirty="0">
              <a:latin typeface="Calibri" panose="020F0502020204030204" pitchFamily="34" charset="0"/>
              <a:ea typeface="Lato-Black"/>
              <a:cs typeface="Calibri" panose="020F0502020204030204" pitchFamily="34" charset="0"/>
              <a:sym typeface="Lato-Black"/>
            </a:endParaRPr>
          </a:p>
          <a:p>
            <a:pPr marL="914400" lvl="1" indent="-457200" hangingPunct="0"/>
            <a:endParaRPr lang="en-US" sz="2800" b="1" spc="210" dirty="0">
              <a:latin typeface="Calibri" panose="020F0502020204030204" pitchFamily="34" charset="0"/>
              <a:ea typeface="Lato-Black"/>
              <a:cs typeface="Calibri" panose="020F0502020204030204" pitchFamily="34" charset="0"/>
              <a:sym typeface="Lato-Black"/>
            </a:endParaRPr>
          </a:p>
          <a:p>
            <a:pPr marL="914400" lvl="1" indent="-457200" hangingPunct="0"/>
            <a:endParaRPr lang="en-US" sz="2800" b="1" spc="210" dirty="0">
              <a:latin typeface="Calibri" panose="020F0502020204030204" pitchFamily="34" charset="0"/>
              <a:ea typeface="Lato-Black"/>
              <a:cs typeface="Calibri" panose="020F0502020204030204" pitchFamily="34" charset="0"/>
              <a:sym typeface="Lato-Black"/>
            </a:endParaRPr>
          </a:p>
          <a:p>
            <a:pPr hangingPunct="0">
              <a:lnSpc>
                <a:spcPct val="100000"/>
              </a:lnSpc>
              <a:spcBef>
                <a:spcPts val="0"/>
              </a:spcBef>
            </a:pPr>
            <a:endParaRPr lang="en-US" sz="3200" b="1" spc="210" dirty="0">
              <a:latin typeface="Calibri" panose="020F0502020204030204" pitchFamily="34" charset="0"/>
              <a:ea typeface="Lato-Black"/>
              <a:cs typeface="Calibri" panose="020F0502020204030204" pitchFamily="34" charset="0"/>
              <a:sym typeface="Lato-Black"/>
            </a:endParaRPr>
          </a:p>
          <a:p>
            <a:pPr hangingPunct="0">
              <a:lnSpc>
                <a:spcPct val="100000"/>
              </a:lnSpc>
              <a:spcBef>
                <a:spcPts val="0"/>
              </a:spcBef>
            </a:pPr>
            <a:endParaRPr lang="en-US" sz="3200" b="1" spc="210" dirty="0">
              <a:solidFill>
                <a:schemeClr val="accent6">
                  <a:lumMod val="75000"/>
                </a:schemeClr>
              </a:solidFill>
              <a:latin typeface="Calibri" panose="020F0502020204030204" pitchFamily="34" charset="0"/>
              <a:ea typeface="Lato-Black"/>
              <a:cs typeface="Calibri" panose="020F0502020204030204" pitchFamily="34" charset="0"/>
              <a:sym typeface="Lato-Black"/>
            </a:endParaRPr>
          </a:p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1" i="0" u="none" strike="noStrike" cap="none" spc="210" normalizeH="0" baseline="0" dirty="0">
              <a:ln>
                <a:noFill/>
              </a:ln>
              <a:solidFill>
                <a:schemeClr val="accent6">
                  <a:lumMod val="75000"/>
                </a:schemeClr>
              </a:solidFill>
              <a:effectLst/>
              <a:uFillTx/>
              <a:latin typeface="Calibri" panose="020F0502020204030204" pitchFamily="34" charset="0"/>
              <a:ea typeface="Lato-Black"/>
              <a:cs typeface="Calibri" panose="020F0502020204030204" pitchFamily="34" charset="0"/>
              <a:sym typeface="Lato-Black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6345936-275A-9243-B82A-E7D1A0E484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D3F90-24D6-3C48-955A-DE9A2370A13D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07145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968072C8-FA3B-0141-AF39-D42F412D70D0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600" y="261014"/>
            <a:ext cx="4597991" cy="643982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3D9167C2-F81B-5944-A0B7-98E60698653C}"/>
              </a:ext>
            </a:extLst>
          </p:cNvPr>
          <p:cNvGrpSpPr/>
          <p:nvPr/>
        </p:nvGrpSpPr>
        <p:grpSpPr>
          <a:xfrm>
            <a:off x="5496320" y="243687"/>
            <a:ext cx="7066241" cy="646331"/>
            <a:chOff x="3881061" y="277215"/>
            <a:chExt cx="5412662" cy="646331"/>
          </a:xfrm>
        </p:grpSpPr>
        <p:sp>
          <p:nvSpPr>
            <p:cNvPr id="6" name="Rectangle 43">
              <a:extLst>
                <a:ext uri="{FF2B5EF4-FFF2-40B4-BE49-F238E27FC236}">
                  <a16:creationId xmlns:a16="http://schemas.microsoft.com/office/drawing/2014/main" id="{DB426313-6188-DE49-BFBD-4312477C1A13}"/>
                </a:ext>
              </a:extLst>
            </p:cNvPr>
            <p:cNvSpPr/>
            <p:nvPr/>
          </p:nvSpPr>
          <p:spPr>
            <a:xfrm>
              <a:off x="3881061" y="311080"/>
              <a:ext cx="123838" cy="589409"/>
            </a:xfrm>
            <a:prstGeom prst="rect">
              <a:avLst/>
            </a:prstGeom>
            <a:solidFill>
              <a:srgbClr val="49B059"/>
            </a:solidFill>
            <a:ln w="12700">
              <a:miter lim="400000"/>
            </a:ln>
          </p:spPr>
          <p:txBody>
            <a:bodyPr lIns="45719" rIns="45719" anchor="ctr"/>
            <a:lstStyle/>
            <a:p>
              <a:pPr algn="ctr">
                <a:defRPr sz="1800" b="0" spc="0">
                  <a:latin typeface="+mj-lt"/>
                  <a:ea typeface="+mj-ea"/>
                  <a:cs typeface="+mj-cs"/>
                  <a:sym typeface="Calibri"/>
                </a:defRPr>
              </a:pPr>
              <a:endParaRPr/>
            </a:p>
          </p:txBody>
        </p:sp>
        <p:sp>
          <p:nvSpPr>
            <p:cNvPr id="7" name="TextBox 2">
              <a:extLst>
                <a:ext uri="{FF2B5EF4-FFF2-40B4-BE49-F238E27FC236}">
                  <a16:creationId xmlns:a16="http://schemas.microsoft.com/office/drawing/2014/main" id="{6B8F7242-023B-4646-BAD0-DBD88C16AB4C}"/>
                </a:ext>
              </a:extLst>
            </p:cNvPr>
            <p:cNvSpPr txBox="1"/>
            <p:nvPr/>
          </p:nvSpPr>
          <p:spPr>
            <a:xfrm>
              <a:off x="4105440" y="277215"/>
              <a:ext cx="5188283" cy="646331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rIns="45719">
              <a:spAutoFit/>
            </a:bodyPr>
            <a:lstStyle>
              <a:lvl1pPr>
                <a:defRPr sz="2400" spc="120"/>
              </a:lvl1pPr>
            </a:lstStyle>
            <a:p>
              <a:r>
                <a:rPr lang="en-US" sz="3600" b="1" dirty="0">
                  <a:solidFill>
                    <a:srgbClr val="01566D"/>
                  </a:solidFill>
                </a:rPr>
                <a:t>RTO Value Proposition</a:t>
              </a:r>
              <a:endParaRPr sz="3600" b="1" dirty="0">
                <a:solidFill>
                  <a:srgbClr val="01566D"/>
                </a:solidFill>
              </a:endParaRPr>
            </a:p>
          </p:txBody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97D2E13B-00EF-EA4B-8268-A08770A75558}"/>
              </a:ext>
            </a:extLst>
          </p:cNvPr>
          <p:cNvSpPr txBox="1"/>
          <p:nvPr/>
        </p:nvSpPr>
        <p:spPr>
          <a:xfrm>
            <a:off x="5446239" y="953747"/>
            <a:ext cx="6190706" cy="193899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571500" marR="0" indent="-5715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kumimoji="0" lang="en-US" sz="2400" b="1" i="0" u="none" strike="noStrike" cap="none" spc="210" normalizeH="0" baseline="0" dirty="0">
                <a:ln>
                  <a:noFill/>
                </a:ln>
                <a:solidFill>
                  <a:srgbClr val="01566D"/>
                </a:solidFill>
                <a:effectLst/>
                <a:uFillTx/>
                <a:latin typeface="Calibri" panose="020F0502020204030204" pitchFamily="34" charset="0"/>
                <a:ea typeface="Lato-Black"/>
                <a:cs typeface="Calibri" panose="020F0502020204030204" pitchFamily="34" charset="0"/>
                <a:sym typeface="Lato-Black"/>
              </a:rPr>
              <a:t>Lower wholesale costs to consumers</a:t>
            </a:r>
          </a:p>
          <a:p>
            <a:pPr marL="571500" indent="-571500" hangingPunct="0">
              <a:buFont typeface="Wingdings" pitchFamily="2" charset="2"/>
              <a:buChar char="Ø"/>
            </a:pPr>
            <a:r>
              <a:rPr lang="en-US" sz="2400" b="1" dirty="0">
                <a:solidFill>
                  <a:srgbClr val="01566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Lower costs to decarbonize</a:t>
            </a:r>
            <a:endParaRPr lang="en-US" sz="2400" b="1" spc="210" dirty="0">
              <a:solidFill>
                <a:srgbClr val="01566D"/>
              </a:solidFill>
              <a:latin typeface="Calibri" panose="020F0502020204030204" pitchFamily="34" charset="0"/>
              <a:ea typeface="Lato-Black"/>
              <a:cs typeface="Calibri" panose="020F0502020204030204" pitchFamily="34" charset="0"/>
              <a:sym typeface="Lato-Black"/>
            </a:endParaRPr>
          </a:p>
          <a:p>
            <a:pPr marL="571500" marR="0" indent="-5715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lang="en-US" sz="2400" b="1" dirty="0">
                <a:solidFill>
                  <a:srgbClr val="01566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More efficient transmission</a:t>
            </a:r>
          </a:p>
          <a:p>
            <a:pPr marL="571500" marR="0" indent="-5715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kumimoji="0" lang="en-US" sz="2400" b="1" i="0" u="none" strike="noStrike" cap="none" spc="210" normalizeH="0" baseline="0" dirty="0">
                <a:ln>
                  <a:noFill/>
                </a:ln>
                <a:solidFill>
                  <a:srgbClr val="01566D"/>
                </a:solidFill>
                <a:effectLst/>
                <a:uFillTx/>
                <a:latin typeface="Calibri" panose="020F0502020204030204" pitchFamily="34" charset="0"/>
                <a:ea typeface="Lato-Black"/>
                <a:cs typeface="Calibri" panose="020F0502020204030204" pitchFamily="34" charset="0"/>
                <a:sym typeface="Lato-Black"/>
              </a:rPr>
              <a:t>Minimal wind and solar curtailment</a:t>
            </a:r>
          </a:p>
          <a:p>
            <a:pPr marL="571500" marR="0" indent="-5715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lang="en-US" sz="2400" b="1" dirty="0">
                <a:solidFill>
                  <a:srgbClr val="01566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Support for regional resource adequacy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17A5059C-3EB3-284B-BB62-56E088A46410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21148" y="3112865"/>
            <a:ext cx="5851989" cy="3693330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F1C8D32-B6A0-4243-83FB-17A298E7A0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932332" y="6356350"/>
            <a:ext cx="2743200" cy="365125"/>
          </a:xfrm>
        </p:spPr>
        <p:txBody>
          <a:bodyPr/>
          <a:lstStyle/>
          <a:p>
            <a:fld id="{83BD3F90-24D6-3C48-955A-DE9A2370A13D}" type="slidenum">
              <a:rPr lang="en-US" sz="1400" smtClean="0"/>
              <a:t>3</a:t>
            </a:fld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9817794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07AAD44E-F824-3942-8BFE-CADC8A3A7B8B}"/>
              </a:ext>
            </a:extLst>
          </p:cNvPr>
          <p:cNvSpPr txBox="1"/>
          <p:nvPr/>
        </p:nvSpPr>
        <p:spPr>
          <a:xfrm>
            <a:off x="3191522" y="343080"/>
            <a:ext cx="6240345" cy="76943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4400" b="1" i="0" u="none" strike="noStrike" cap="none" spc="210" normalizeH="0" baseline="0" dirty="0">
                <a:ln>
                  <a:noFill/>
                </a:ln>
                <a:solidFill>
                  <a:srgbClr val="49B059"/>
                </a:solidFill>
                <a:effectLst/>
                <a:uFillTx/>
                <a:latin typeface="Calibri" panose="020F0502020204030204" pitchFamily="34" charset="0"/>
                <a:ea typeface="Lato-Black"/>
                <a:cs typeface="Calibri" panose="020F0502020204030204" pitchFamily="34" charset="0"/>
                <a:sym typeface="Lato-Black"/>
              </a:rPr>
              <a:t>RTO </a:t>
            </a:r>
            <a:r>
              <a:rPr lang="en-US" sz="4400" b="1" spc="210" dirty="0">
                <a:solidFill>
                  <a:srgbClr val="49B059"/>
                </a:solidFill>
                <a:latin typeface="Calibri" panose="020F0502020204030204" pitchFamily="34" charset="0"/>
                <a:ea typeface="Lato-Black"/>
                <a:cs typeface="Calibri" panose="020F0502020204030204" pitchFamily="34" charset="0"/>
                <a:sym typeface="Lato-Black"/>
              </a:rPr>
              <a:t>Services</a:t>
            </a:r>
            <a:endParaRPr kumimoji="0" lang="en-US" sz="4400" b="1" i="0" u="none" strike="noStrike" cap="none" spc="210" normalizeH="0" baseline="0" dirty="0">
              <a:ln>
                <a:noFill/>
              </a:ln>
              <a:solidFill>
                <a:srgbClr val="49B059"/>
              </a:solidFill>
              <a:effectLst/>
              <a:uFillTx/>
              <a:latin typeface="Calibri" panose="020F0502020204030204" pitchFamily="34" charset="0"/>
              <a:ea typeface="Lato-Black"/>
              <a:cs typeface="Calibri" panose="020F0502020204030204" pitchFamily="34" charset="0"/>
              <a:sym typeface="Lato-Black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F48884B-E4C0-4C43-81A6-B44C57643D6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406" y="1405467"/>
            <a:ext cx="12031810" cy="4368798"/>
          </a:xfrm>
          <a:prstGeom prst="rect">
            <a:avLst/>
          </a:prstGeom>
        </p:spPr>
      </p:pic>
      <p:sp>
        <p:nvSpPr>
          <p:cNvPr id="10" name="Oval 9">
            <a:extLst>
              <a:ext uri="{FF2B5EF4-FFF2-40B4-BE49-F238E27FC236}">
                <a16:creationId xmlns:a16="http://schemas.microsoft.com/office/drawing/2014/main" id="{F18BDF74-6956-6B49-A475-15E94C98D986}"/>
              </a:ext>
            </a:extLst>
          </p:cNvPr>
          <p:cNvSpPr/>
          <p:nvPr/>
        </p:nvSpPr>
        <p:spPr>
          <a:xfrm>
            <a:off x="5943600" y="1729159"/>
            <a:ext cx="1168400" cy="984092"/>
          </a:xfrm>
          <a:prstGeom prst="ellipse">
            <a:avLst/>
          </a:prstGeom>
          <a:noFill/>
          <a:ln w="76200">
            <a:solidFill>
              <a:srgbClr val="49B05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49B059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D00AB92-5272-684D-857D-79AD52163C9F}"/>
              </a:ext>
            </a:extLst>
          </p:cNvPr>
          <p:cNvSpPr txBox="1"/>
          <p:nvPr/>
        </p:nvSpPr>
        <p:spPr>
          <a:xfrm>
            <a:off x="812800" y="5909733"/>
            <a:ext cx="68918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/>
              <a:t>Source: </a:t>
            </a:r>
            <a:r>
              <a:rPr lang="en-US" dirty="0"/>
              <a:t>National Energy Technology Lab, </a:t>
            </a:r>
            <a:r>
              <a:rPr lang="en-US" i="1" dirty="0"/>
              <a:t>Power Market Primers</a:t>
            </a:r>
            <a:r>
              <a:rPr lang="en-US" dirty="0"/>
              <a:t>, 2019</a:t>
            </a:r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E8E648B8-5776-EE4A-A857-CEC029AC1C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D3F90-24D6-3C48-955A-DE9A2370A13D}" type="slidenum">
              <a:rPr lang="en-US" smtClean="0"/>
              <a:t>4</a:t>
            </a:fld>
            <a:endParaRPr lang="en-US" dirty="0"/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88E5810A-3DD9-2789-7AC8-2F977F66818E}"/>
              </a:ext>
            </a:extLst>
          </p:cNvPr>
          <p:cNvSpPr/>
          <p:nvPr/>
        </p:nvSpPr>
        <p:spPr>
          <a:xfrm>
            <a:off x="6952648" y="1759817"/>
            <a:ext cx="1168400" cy="984092"/>
          </a:xfrm>
          <a:prstGeom prst="ellipse">
            <a:avLst/>
          </a:prstGeom>
          <a:noFill/>
          <a:ln w="76200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352717B3-99A3-E837-D688-7D8CE15B0789}"/>
              </a:ext>
            </a:extLst>
          </p:cNvPr>
          <p:cNvSpPr/>
          <p:nvPr/>
        </p:nvSpPr>
        <p:spPr>
          <a:xfrm>
            <a:off x="4065069" y="1746808"/>
            <a:ext cx="1168400" cy="984092"/>
          </a:xfrm>
          <a:prstGeom prst="ellipse">
            <a:avLst/>
          </a:prstGeom>
          <a:noFill/>
          <a:ln w="76200">
            <a:solidFill>
              <a:srgbClr val="49B05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87680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38758B26-2EEE-8E44-88B8-F79A89D429F0}"/>
              </a:ext>
            </a:extLst>
          </p:cNvPr>
          <p:cNvSpPr txBox="1"/>
          <p:nvPr/>
        </p:nvSpPr>
        <p:spPr>
          <a:xfrm>
            <a:off x="605909" y="165527"/>
            <a:ext cx="11695177" cy="76943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4400" b="1" i="0" u="none" strike="noStrike" cap="none" spc="210" normalizeH="0" baseline="0" dirty="0">
                <a:ln>
                  <a:noFill/>
                </a:ln>
                <a:solidFill>
                  <a:srgbClr val="49B059"/>
                </a:solidFill>
                <a:effectLst/>
                <a:uFillTx/>
                <a:latin typeface="Calibri" panose="020F0502020204030204" pitchFamily="34" charset="0"/>
                <a:ea typeface="Lato-Black"/>
                <a:cs typeface="Calibri" panose="020F0502020204030204" pitchFamily="34" charset="0"/>
                <a:sym typeface="Lato-Black"/>
              </a:rPr>
              <a:t>RTO Functions in Pathways Straw Proposal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D01B4FF-BAC5-E049-8775-DC6E97F5810D}"/>
              </a:ext>
            </a:extLst>
          </p:cNvPr>
          <p:cNvSpPr txBox="1"/>
          <p:nvPr/>
        </p:nvSpPr>
        <p:spPr>
          <a:xfrm>
            <a:off x="605909" y="1042741"/>
            <a:ext cx="11230489" cy="40327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itchFamily="2" charset="2"/>
              <a:buChar char=""/>
            </a:pPr>
            <a:r>
              <a:rPr lang="en-US" sz="16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Market services:</a:t>
            </a:r>
            <a:endParaRPr lang="en-US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US" sz="1600" dirty="0">
                <a:solidFill>
                  <a:srgbClr val="49B05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Real-time energy (see Western Energy Imbalance Market (WEIM))</a:t>
            </a: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US" sz="1600" dirty="0">
                <a:solidFill>
                  <a:schemeClr val="accent4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Day-ahead energy (see Extended Day-Ahead Market (EDAM))</a:t>
            </a:r>
            <a:endParaRPr lang="en-US" sz="1600" dirty="0">
              <a:solidFill>
                <a:schemeClr val="accent4">
                  <a:lumMod val="75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Ancillary services</a:t>
            </a: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Convergence bidding</a:t>
            </a: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Congestion revenue rights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itchFamily="2" charset="2"/>
              <a:buChar char=""/>
            </a:pPr>
            <a:r>
              <a:rPr lang="en-US" sz="1600" i="1" dirty="0">
                <a:solidFill>
                  <a:srgbClr val="49B05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Reliability Coordination</a:t>
            </a:r>
            <a:endParaRPr lang="en-US" sz="1600" dirty="0">
              <a:solidFill>
                <a:srgbClr val="49B059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itchFamily="2" charset="2"/>
              <a:buChar char=""/>
            </a:pPr>
            <a:r>
              <a:rPr lang="en-US" sz="16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Transmission control:</a:t>
            </a:r>
            <a:endParaRPr lang="en-US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Transmission operations, including congestion management</a:t>
            </a: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 consolidated transmission service tariff, including procedures for requesting transmission and interconnection service</a:t>
            </a: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Flow-based, financial transmission reservations</a:t>
            </a: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De-pancaking of some transmission rates</a:t>
            </a: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Regional and interregional transmission planning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itchFamily="2" charset="2"/>
              <a:buChar char=""/>
            </a:pPr>
            <a:r>
              <a:rPr lang="en-US" sz="16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Balancing authority services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itchFamily="2" charset="2"/>
              <a:buChar char=""/>
            </a:pPr>
            <a:r>
              <a:rPr lang="en-US" sz="16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Resource adequacy provisions</a:t>
            </a:r>
            <a:endParaRPr lang="en-US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F88B66B0-2A08-4D4F-B7C8-1860C6950C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D3F90-24D6-3C48-955A-DE9A2370A13D}" type="slidenum">
              <a:rPr lang="en-US" sz="1400" smtClean="0"/>
              <a:t>5</a:t>
            </a:fld>
            <a:endParaRPr lang="en-US" sz="1400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8E54DC3-B209-B470-1ED3-028899A0B17B}"/>
              </a:ext>
            </a:extLst>
          </p:cNvPr>
          <p:cNvSpPr txBox="1"/>
          <p:nvPr/>
        </p:nvSpPr>
        <p:spPr>
          <a:xfrm>
            <a:off x="750771" y="4893303"/>
            <a:ext cx="10960473" cy="13522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lv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endParaRPr lang="en-US" sz="1100" i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0" lv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endParaRPr lang="en-US" sz="1100" i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0" lv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endParaRPr lang="en-US" sz="1100" i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0" lv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endParaRPr lang="en-US" sz="1100" i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0" lv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endParaRPr lang="en-US" sz="1100" i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0" lv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1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Source</a:t>
            </a:r>
            <a:r>
              <a:rPr lang="en-US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West-Wide Governance Pathways Initiative, Phase 1 Straw Proposal (April 10, 2024), p. 31-34, available at </a:t>
            </a:r>
            <a:r>
              <a:rPr lang="en-US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https://www.westernenergyboard.org/wp-content/uploads/Phase-1-Straw-Proposal.pdf</a:t>
            </a:r>
            <a:r>
              <a:rPr lang="en-US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49999170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4884</TotalTime>
  <Words>253</Words>
  <Application>Microsoft Office PowerPoint</Application>
  <PresentationFormat>Widescreen</PresentationFormat>
  <Paragraphs>58</Paragraphs>
  <Slides>5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2" baseType="lpstr">
      <vt:lpstr>Arial</vt:lpstr>
      <vt:lpstr>Calibri</vt:lpstr>
      <vt:lpstr>Calibri Light</vt:lpstr>
      <vt:lpstr>Courier New</vt:lpstr>
      <vt:lpstr>Symbol</vt:lpstr>
      <vt:lpstr>Wingdings</vt:lpstr>
      <vt:lpstr>Office Theme</vt:lpstr>
      <vt:lpstr> Overview of Regional Transmission Organizations (RTOs)</vt:lpstr>
      <vt:lpstr>What is an RTO?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Regional Transmission Organization (RTO)</dc:title>
  <dc:creator>Nicole Hughes</dc:creator>
  <cp:lastModifiedBy>Lisa Fredley</cp:lastModifiedBy>
  <cp:revision>26</cp:revision>
  <dcterms:created xsi:type="dcterms:W3CDTF">2021-02-23T20:06:40Z</dcterms:created>
  <dcterms:modified xsi:type="dcterms:W3CDTF">2024-06-21T19:45:38Z</dcterms:modified>
</cp:coreProperties>
</file>